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smtClean="0"/>
              <a:t>Klik om de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52089408-17E0-4E0B-9DC9-488BB43995CE}"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A3E8321A-CFD1-4C17-8986-2F7ED1A85153}" type="slidenum">
              <a:rPr lang="en-US" smtClean="0"/>
              <a:t>‹nr.›</a:t>
            </a:fld>
            <a:endParaRPr lang="en-US"/>
          </a:p>
        </p:txBody>
      </p:sp>
    </p:spTree>
    <p:extLst>
      <p:ext uri="{BB962C8B-B14F-4D97-AF65-F5344CB8AC3E}">
        <p14:creationId xmlns:p14="http://schemas.microsoft.com/office/powerpoint/2010/main" val="172619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52089408-17E0-4E0B-9DC9-488BB43995CE}"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A3E8321A-CFD1-4C17-8986-2F7ED1A85153}" type="slidenum">
              <a:rPr lang="en-US" smtClean="0"/>
              <a:t>‹nr.›</a:t>
            </a:fld>
            <a:endParaRPr lang="en-US"/>
          </a:p>
        </p:txBody>
      </p:sp>
    </p:spTree>
    <p:extLst>
      <p:ext uri="{BB962C8B-B14F-4D97-AF65-F5344CB8AC3E}">
        <p14:creationId xmlns:p14="http://schemas.microsoft.com/office/powerpoint/2010/main" val="251893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52089408-17E0-4E0B-9DC9-488BB43995CE}"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A3E8321A-CFD1-4C17-8986-2F7ED1A85153}" type="slidenum">
              <a:rPr lang="en-US" smtClean="0"/>
              <a:t>‹nr.›</a:t>
            </a:fld>
            <a:endParaRPr lang="en-US"/>
          </a:p>
        </p:txBody>
      </p:sp>
    </p:spTree>
    <p:extLst>
      <p:ext uri="{BB962C8B-B14F-4D97-AF65-F5344CB8AC3E}">
        <p14:creationId xmlns:p14="http://schemas.microsoft.com/office/powerpoint/2010/main" val="4117142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smtClean="0"/>
              <a:t>Klik om de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52089408-17E0-4E0B-9DC9-488BB43995CE}"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3E8321A-CFD1-4C17-8986-2F7ED1A85153}" type="slidenum">
              <a:rPr lang="en-US" smtClean="0"/>
              <a:t>‹nr.›</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01173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smtClean="0"/>
              <a:t>Klik om de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52089408-17E0-4E0B-9DC9-488BB43995CE}"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3E8321A-CFD1-4C17-8986-2F7ED1A85153}" type="slidenum">
              <a:rPr lang="en-US" smtClean="0"/>
              <a:t>‹nr.›</a:t>
            </a:fld>
            <a:endParaRPr lang="en-US"/>
          </a:p>
        </p:txBody>
      </p:sp>
    </p:spTree>
    <p:extLst>
      <p:ext uri="{BB962C8B-B14F-4D97-AF65-F5344CB8AC3E}">
        <p14:creationId xmlns:p14="http://schemas.microsoft.com/office/powerpoint/2010/main" val="3512203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smtClean="0"/>
              <a:t>Klik om de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52089408-17E0-4E0B-9DC9-488BB43995CE}"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8321A-CFD1-4C17-8986-2F7ED1A85153}" type="slidenum">
              <a:rPr lang="en-US" smtClean="0"/>
              <a:t>‹nr.›</a:t>
            </a:fld>
            <a:endParaRPr lang="en-US"/>
          </a:p>
        </p:txBody>
      </p:sp>
    </p:spTree>
    <p:extLst>
      <p:ext uri="{BB962C8B-B14F-4D97-AF65-F5344CB8AC3E}">
        <p14:creationId xmlns:p14="http://schemas.microsoft.com/office/powerpoint/2010/main" val="2749336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smtClean="0"/>
              <a:t>Klik om de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3" name="Date Placeholder 2"/>
          <p:cNvSpPr>
            <a:spLocks noGrp="1"/>
          </p:cNvSpPr>
          <p:nvPr>
            <p:ph type="dt" sz="half" idx="10"/>
          </p:nvPr>
        </p:nvSpPr>
        <p:spPr/>
        <p:txBody>
          <a:bodyPr/>
          <a:lstStyle/>
          <a:p>
            <a:fld id="{52089408-17E0-4E0B-9DC9-488BB43995CE}"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8321A-CFD1-4C17-8986-2F7ED1A85153}" type="slidenum">
              <a:rPr lang="en-US" smtClean="0"/>
              <a:t>‹nr.›</a:t>
            </a:fld>
            <a:endParaRPr lang="en-US"/>
          </a:p>
        </p:txBody>
      </p:sp>
    </p:spTree>
    <p:extLst>
      <p:ext uri="{BB962C8B-B14F-4D97-AF65-F5344CB8AC3E}">
        <p14:creationId xmlns:p14="http://schemas.microsoft.com/office/powerpoint/2010/main" val="2576670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089408-17E0-4E0B-9DC9-488BB43995CE}"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8321A-CFD1-4C17-8986-2F7ED1A85153}" type="slidenum">
              <a:rPr lang="en-US" smtClean="0"/>
              <a:t>‹nr.›</a:t>
            </a:fld>
            <a:endParaRPr lang="en-US"/>
          </a:p>
        </p:txBody>
      </p:sp>
    </p:spTree>
    <p:extLst>
      <p:ext uri="{BB962C8B-B14F-4D97-AF65-F5344CB8AC3E}">
        <p14:creationId xmlns:p14="http://schemas.microsoft.com/office/powerpoint/2010/main" val="373537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2089408-17E0-4E0B-9DC9-488BB43995CE}" type="datetimeFigureOut">
              <a:rPr lang="en-US" smtClean="0"/>
              <a:t>10/23/2023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3E8321A-CFD1-4C17-8986-2F7ED1A85153}" type="slidenum">
              <a:rPr lang="en-US" smtClean="0"/>
              <a:t>‹nr.›</a:t>
            </a:fld>
            <a:endParaRPr lang="en-US"/>
          </a:p>
        </p:txBody>
      </p:sp>
    </p:spTree>
    <p:extLst>
      <p:ext uri="{BB962C8B-B14F-4D97-AF65-F5344CB8AC3E}">
        <p14:creationId xmlns:p14="http://schemas.microsoft.com/office/powerpoint/2010/main" val="62240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089408-17E0-4E0B-9DC9-488BB43995CE}"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8321A-CFD1-4C17-8986-2F7ED1A85153}" type="slidenum">
              <a:rPr lang="en-US" smtClean="0"/>
              <a:t>‹nr.›</a:t>
            </a:fld>
            <a:endParaRPr lang="en-US"/>
          </a:p>
        </p:txBody>
      </p:sp>
    </p:spTree>
    <p:extLst>
      <p:ext uri="{BB962C8B-B14F-4D97-AF65-F5344CB8AC3E}">
        <p14:creationId xmlns:p14="http://schemas.microsoft.com/office/powerpoint/2010/main" val="237380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smtClean="0"/>
              <a:t>Klik om de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52089408-17E0-4E0B-9DC9-488BB43995CE}"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A3E8321A-CFD1-4C17-8986-2F7ED1A85153}" type="slidenum">
              <a:rPr lang="en-US" smtClean="0"/>
              <a:t>‹nr.›</a:t>
            </a:fld>
            <a:endParaRPr lang="en-US"/>
          </a:p>
        </p:txBody>
      </p:sp>
    </p:spTree>
    <p:extLst>
      <p:ext uri="{BB962C8B-B14F-4D97-AF65-F5344CB8AC3E}">
        <p14:creationId xmlns:p14="http://schemas.microsoft.com/office/powerpoint/2010/main" val="117162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52089408-17E0-4E0B-9DC9-488BB43995CE}"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8321A-CFD1-4C17-8986-2F7ED1A85153}" type="slidenum">
              <a:rPr lang="en-US" smtClean="0"/>
              <a:t>‹nr.›</a:t>
            </a:fld>
            <a:endParaRPr lang="en-US"/>
          </a:p>
        </p:txBody>
      </p:sp>
    </p:spTree>
    <p:extLst>
      <p:ext uri="{BB962C8B-B14F-4D97-AF65-F5344CB8AC3E}">
        <p14:creationId xmlns:p14="http://schemas.microsoft.com/office/powerpoint/2010/main" val="367494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80322" y="3030008"/>
            <a:ext cx="4698355" cy="290617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52089408-17E0-4E0B-9DC9-488BB43995CE}"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8321A-CFD1-4C17-8986-2F7ED1A85153}" type="slidenum">
              <a:rPr lang="en-US" smtClean="0"/>
              <a:t>‹nr.›</a:t>
            </a:fld>
            <a:endParaRPr lang="en-US"/>
          </a:p>
        </p:txBody>
      </p:sp>
    </p:spTree>
    <p:extLst>
      <p:ext uri="{BB962C8B-B14F-4D97-AF65-F5344CB8AC3E}">
        <p14:creationId xmlns:p14="http://schemas.microsoft.com/office/powerpoint/2010/main" val="346563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52089408-17E0-4E0B-9DC9-488BB43995CE}"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8321A-CFD1-4C17-8986-2F7ED1A85153}" type="slidenum">
              <a:rPr lang="en-US" smtClean="0"/>
              <a:t>‹nr.›</a:t>
            </a:fld>
            <a:endParaRPr lang="en-US"/>
          </a:p>
        </p:txBody>
      </p:sp>
    </p:spTree>
    <p:extLst>
      <p:ext uri="{BB962C8B-B14F-4D97-AF65-F5344CB8AC3E}">
        <p14:creationId xmlns:p14="http://schemas.microsoft.com/office/powerpoint/2010/main" val="149663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2089408-17E0-4E0B-9DC9-488BB43995CE}"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8321A-CFD1-4C17-8986-2F7ED1A85153}" type="slidenum">
              <a:rPr lang="en-US" smtClean="0"/>
              <a:t>‹nr.›</a:t>
            </a:fld>
            <a:endParaRPr lang="en-US"/>
          </a:p>
        </p:txBody>
      </p:sp>
    </p:spTree>
    <p:extLst>
      <p:ext uri="{BB962C8B-B14F-4D97-AF65-F5344CB8AC3E}">
        <p14:creationId xmlns:p14="http://schemas.microsoft.com/office/powerpoint/2010/main" val="86913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52089408-17E0-4E0B-9DC9-488BB43995CE}"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8321A-CFD1-4C17-8986-2F7ED1A85153}" type="slidenum">
              <a:rPr lang="en-US" smtClean="0"/>
              <a:t>‹nr.›</a:t>
            </a:fld>
            <a:endParaRPr lang="en-US"/>
          </a:p>
        </p:txBody>
      </p:sp>
    </p:spTree>
    <p:extLst>
      <p:ext uri="{BB962C8B-B14F-4D97-AF65-F5344CB8AC3E}">
        <p14:creationId xmlns:p14="http://schemas.microsoft.com/office/powerpoint/2010/main" val="156414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52089408-17E0-4E0B-9DC9-488BB43995CE}"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8321A-CFD1-4C17-8986-2F7ED1A85153}" type="slidenum">
              <a:rPr lang="en-US" smtClean="0"/>
              <a:t>‹nr.›</a:t>
            </a:fld>
            <a:endParaRPr lang="en-US"/>
          </a:p>
        </p:txBody>
      </p:sp>
    </p:spTree>
    <p:extLst>
      <p:ext uri="{BB962C8B-B14F-4D97-AF65-F5344CB8AC3E}">
        <p14:creationId xmlns:p14="http://schemas.microsoft.com/office/powerpoint/2010/main" val="404277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2089408-17E0-4E0B-9DC9-488BB43995CE}" type="datetimeFigureOut">
              <a:rPr lang="en-US" smtClean="0"/>
              <a:t>10/23/2023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3E8321A-CFD1-4C17-8986-2F7ED1A85153}" type="slidenum">
              <a:rPr lang="en-US" smtClean="0"/>
              <a:t>‹nr.›</a:t>
            </a:fld>
            <a:endParaRPr lang="en-US"/>
          </a:p>
        </p:txBody>
      </p:sp>
    </p:spTree>
    <p:extLst>
      <p:ext uri="{BB962C8B-B14F-4D97-AF65-F5344CB8AC3E}">
        <p14:creationId xmlns:p14="http://schemas.microsoft.com/office/powerpoint/2010/main" val="41524622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https://nl.wikipedia.org/wiki/Monochrome_Display_Adapter" TargetMode="External"/><Relationship Id="rId7" Type="http://schemas.openxmlformats.org/officeDocument/2006/relationships/image" Target="../media/image4.emf"/><Relationship Id="rId2" Type="http://schemas.openxmlformats.org/officeDocument/2006/relationships/hyperlink" Target="https://www.computerhistory.org/timeline/1980/" TargetMode="External"/><Relationship Id="rId1" Type="http://schemas.openxmlformats.org/officeDocument/2006/relationships/slideLayout" Target="../slideLayouts/slideLayout2.xml"/><Relationship Id="rId6" Type="http://schemas.openxmlformats.org/officeDocument/2006/relationships/hyperlink" Target="https://nl.wikipedia.org/wiki/Hercules_Graphics_Card" TargetMode="External"/><Relationship Id="rId5" Type="http://schemas.openxmlformats.org/officeDocument/2006/relationships/hyperlink" Target="https://nl.wikipedia.org/wiki/Enhanced_graphics_adapter" TargetMode="External"/><Relationship Id="rId4" Type="http://schemas.openxmlformats.org/officeDocument/2006/relationships/hyperlink" Target="https://nl.wikipedia.org/wiki/Color_Graphics_Adapte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nl.wikipedia.org/wiki/Personal_computer" TargetMode="External"/><Relationship Id="rId3" Type="http://schemas.openxmlformats.org/officeDocument/2006/relationships/hyperlink" Target="https://nl.wikipedia.org/wiki/Beeldscherm" TargetMode="External"/><Relationship Id="rId7" Type="http://schemas.openxmlformats.org/officeDocument/2006/relationships/hyperlink" Target="https://nl.wikipedia.org/wiki/Extended_Graphics_Array" TargetMode="External"/><Relationship Id="rId12" Type="http://schemas.openxmlformats.org/officeDocument/2006/relationships/image" Target="../media/image8.jpeg"/><Relationship Id="rId2" Type="http://schemas.openxmlformats.org/officeDocument/2006/relationships/hyperlink" Target="https://nl.wikipedia.org/wiki/Video_graphics_array" TargetMode="External"/><Relationship Id="rId1" Type="http://schemas.openxmlformats.org/officeDocument/2006/relationships/slideLayout" Target="../slideLayouts/slideLayout2.xml"/><Relationship Id="rId6" Type="http://schemas.openxmlformats.org/officeDocument/2006/relationships/hyperlink" Target="https://nl.wikipedia.org/wiki/Super_video_graphics_array" TargetMode="External"/><Relationship Id="rId11" Type="http://schemas.openxmlformats.org/officeDocument/2006/relationships/image" Target="../media/image7.jpeg"/><Relationship Id="rId5" Type="http://schemas.openxmlformats.org/officeDocument/2006/relationships/hyperlink" Target="https://nl.wikipedia.org/wiki/Enhanced_Graphics_Adapter" TargetMode="External"/><Relationship Id="rId10" Type="http://schemas.openxmlformats.org/officeDocument/2006/relationships/image" Target="../media/image6.emf"/><Relationship Id="rId4" Type="http://schemas.openxmlformats.org/officeDocument/2006/relationships/hyperlink" Target="https://nl.wikipedia.org/wiki/Color_Graphics_Adapter" TargetMode="External"/><Relationship Id="rId9" Type="http://schemas.openxmlformats.org/officeDocument/2006/relationships/hyperlink" Target="https://en.wikipedia.org/wiki/RAMDA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nl-BE" dirty="0" smtClean="0"/>
              <a:t>Video kaart of</a:t>
            </a:r>
            <a:br>
              <a:rPr lang="nl-BE" dirty="0" smtClean="0"/>
            </a:br>
            <a:r>
              <a:rPr lang="nl-BE" dirty="0" smtClean="0"/>
              <a:t>video uit de processor…..</a:t>
            </a:r>
            <a:endParaRPr lang="en-US" dirty="0"/>
          </a:p>
        </p:txBody>
      </p:sp>
      <p:sp>
        <p:nvSpPr>
          <p:cNvPr id="3" name="Ondertitel 2"/>
          <p:cNvSpPr>
            <a:spLocks noGrp="1"/>
          </p:cNvSpPr>
          <p:nvPr>
            <p:ph type="subTitle" idx="1"/>
          </p:nvPr>
        </p:nvSpPr>
        <p:spPr/>
        <p:txBody>
          <a:bodyPr/>
          <a:lstStyle/>
          <a:p>
            <a:r>
              <a:rPr lang="nl-BE" dirty="0" smtClean="0"/>
              <a:t>Wat zijn de verschillen</a:t>
            </a:r>
          </a:p>
          <a:p>
            <a:r>
              <a:rPr lang="nl-BE" dirty="0" smtClean="0"/>
              <a:t>Wat zijn de voor en nadelen</a:t>
            </a:r>
            <a:endParaRPr lang="en-US" dirty="0"/>
          </a:p>
        </p:txBody>
      </p:sp>
    </p:spTree>
    <p:extLst>
      <p:ext uri="{BB962C8B-B14F-4D97-AF65-F5344CB8AC3E}">
        <p14:creationId xmlns:p14="http://schemas.microsoft.com/office/powerpoint/2010/main" val="1841569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Video bewerking</a:t>
            </a:r>
            <a:endParaRPr lang="en-US" dirty="0"/>
          </a:p>
        </p:txBody>
      </p:sp>
      <p:sp>
        <p:nvSpPr>
          <p:cNvPr id="3" name="Tijdelijke aanduiding voor inhoud 2"/>
          <p:cNvSpPr>
            <a:spLocks noGrp="1"/>
          </p:cNvSpPr>
          <p:nvPr>
            <p:ph idx="1"/>
          </p:nvPr>
        </p:nvSpPr>
        <p:spPr/>
        <p:txBody>
          <a:bodyPr/>
          <a:lstStyle/>
          <a:p>
            <a:r>
              <a:rPr lang="nl-BE" dirty="0" smtClean="0"/>
              <a:t>Voor image processing kan naast de </a:t>
            </a:r>
            <a:r>
              <a:rPr lang="nl-BE" dirty="0" err="1" smtClean="0"/>
              <a:t>cpu</a:t>
            </a:r>
            <a:r>
              <a:rPr lang="nl-BE" dirty="0" smtClean="0"/>
              <a:t> ook de </a:t>
            </a:r>
            <a:r>
              <a:rPr lang="nl-BE" dirty="0" err="1" smtClean="0"/>
              <a:t>gpu</a:t>
            </a:r>
            <a:r>
              <a:rPr lang="nl-BE" dirty="0" smtClean="0"/>
              <a:t> worden aangesproken.</a:t>
            </a:r>
          </a:p>
          <a:p>
            <a:r>
              <a:rPr lang="nl-BE" dirty="0" smtClean="0"/>
              <a:t>Een </a:t>
            </a:r>
            <a:r>
              <a:rPr lang="nl-BE" dirty="0" err="1" smtClean="0"/>
              <a:t>gpu</a:t>
            </a:r>
            <a:r>
              <a:rPr lang="nl-BE" dirty="0" smtClean="0"/>
              <a:t> is speciaal ontworpen voor video bewerking en dus meestal sneller dan de </a:t>
            </a:r>
            <a:r>
              <a:rPr lang="nl-BE" dirty="0" err="1" smtClean="0"/>
              <a:t>cpu</a:t>
            </a:r>
            <a:r>
              <a:rPr lang="nl-BE" dirty="0" smtClean="0"/>
              <a:t>.</a:t>
            </a:r>
          </a:p>
          <a:p>
            <a:r>
              <a:rPr lang="nl-BE" dirty="0" smtClean="0"/>
              <a:t>Hier snelt een zware video kaart een interne </a:t>
            </a:r>
            <a:r>
              <a:rPr lang="nl-BE" dirty="0" err="1" smtClean="0"/>
              <a:t>gpu</a:t>
            </a:r>
            <a:r>
              <a:rPr lang="nl-BE" dirty="0" smtClean="0"/>
              <a:t> voorbij.</a:t>
            </a:r>
            <a:endParaRPr lang="en-US" dirty="0"/>
          </a:p>
        </p:txBody>
      </p:sp>
    </p:spTree>
    <p:extLst>
      <p:ext uri="{BB962C8B-B14F-4D97-AF65-F5344CB8AC3E}">
        <p14:creationId xmlns:p14="http://schemas.microsoft.com/office/powerpoint/2010/main" val="634991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Conclusie</a:t>
            </a:r>
            <a:endParaRPr lang="en-US" dirty="0"/>
          </a:p>
        </p:txBody>
      </p:sp>
      <p:sp>
        <p:nvSpPr>
          <p:cNvPr id="3" name="Tijdelijke aanduiding voor inhoud 2"/>
          <p:cNvSpPr>
            <a:spLocks noGrp="1"/>
          </p:cNvSpPr>
          <p:nvPr>
            <p:ph idx="1"/>
          </p:nvPr>
        </p:nvSpPr>
        <p:spPr>
          <a:xfrm>
            <a:off x="680322" y="2336873"/>
            <a:ext cx="6972230" cy="4241480"/>
          </a:xfrm>
        </p:spPr>
        <p:txBody>
          <a:bodyPr/>
          <a:lstStyle/>
          <a:p>
            <a:r>
              <a:rPr lang="nl-BE" dirty="0" smtClean="0"/>
              <a:t>Voor gewoon huis tuin en keukenwerk op de pc voldoet een ingebakken </a:t>
            </a:r>
            <a:r>
              <a:rPr lang="nl-BE" dirty="0" err="1" smtClean="0"/>
              <a:t>gpu</a:t>
            </a:r>
            <a:r>
              <a:rPr lang="nl-BE" dirty="0" smtClean="0"/>
              <a:t> ruimschoots. </a:t>
            </a:r>
          </a:p>
          <a:p>
            <a:r>
              <a:rPr lang="nl-BE" dirty="0" smtClean="0"/>
              <a:t>Wie in is voor de zwaardere spelletjes of video bewerking is beter af met een aparte video kaart. En hier geldt dan dat de zwaardere kaarten meer bieden dan een simpele video kaart</a:t>
            </a:r>
          </a:p>
          <a:p>
            <a:r>
              <a:rPr lang="nl-BE" sz="1200" dirty="0" smtClean="0"/>
              <a:t>Bovenste foto is een simpel video kaartje waar toch 3 schermen aan kunnen. Is niet sneller dan een ingebakken </a:t>
            </a:r>
            <a:r>
              <a:rPr lang="nl-BE" sz="1200" dirty="0" err="1" smtClean="0"/>
              <a:t>gpu</a:t>
            </a:r>
            <a:r>
              <a:rPr lang="nl-BE" sz="1200" dirty="0" smtClean="0"/>
              <a:t>, maar heeft wel eigen geheugen, past in 1 slot en kost slechts 80 euro. Perfect voor gewoon gebruik, iets minder voor spelfanaten en video bewerking.</a:t>
            </a:r>
          </a:p>
          <a:p>
            <a:r>
              <a:rPr lang="nl-BE" sz="1200" dirty="0" smtClean="0"/>
              <a:t>Onderste foto is een zware jongen neemt de plaats in van 2 sloten, voeding van 750w en kost 420 euro. Is zeker nog niet de ultieme top maar geschikt om zware spelletjes tot leven te brengen. (De prijzen voor dergelijke kaarten gaan tot ruim over de 1000 euro)</a:t>
            </a:r>
          </a:p>
          <a:p>
            <a:r>
              <a:rPr lang="nl-BE" sz="1200" dirty="0" smtClean="0"/>
              <a:t>Tussen deze 2 is een heel gamma aan kaarten te vinden. Het is maar wat je wil en wat je wil betalen.</a:t>
            </a:r>
            <a:endParaRPr lang="en-US" sz="1200" dirty="0"/>
          </a:p>
        </p:txBody>
      </p:sp>
      <p:pic>
        <p:nvPicPr>
          <p:cNvPr id="4" name="Afbeelding 3"/>
          <p:cNvPicPr>
            <a:picLocks noChangeAspect="1"/>
          </p:cNvPicPr>
          <p:nvPr/>
        </p:nvPicPr>
        <p:blipFill>
          <a:blip r:embed="rId2"/>
          <a:stretch>
            <a:fillRect/>
          </a:stretch>
        </p:blipFill>
        <p:spPr>
          <a:xfrm>
            <a:off x="8114190" y="623039"/>
            <a:ext cx="4077810" cy="2603545"/>
          </a:xfrm>
          <a:prstGeom prst="rect">
            <a:avLst/>
          </a:prstGeom>
        </p:spPr>
      </p:pic>
      <p:pic>
        <p:nvPicPr>
          <p:cNvPr id="6" name="Afbeelding 5"/>
          <p:cNvPicPr>
            <a:picLocks noChangeAspect="1"/>
          </p:cNvPicPr>
          <p:nvPr/>
        </p:nvPicPr>
        <p:blipFill>
          <a:blip r:embed="rId3"/>
          <a:stretch>
            <a:fillRect/>
          </a:stretch>
        </p:blipFill>
        <p:spPr>
          <a:xfrm>
            <a:off x="8109001" y="3440097"/>
            <a:ext cx="4082999" cy="3138256"/>
          </a:xfrm>
          <a:prstGeom prst="rect">
            <a:avLst/>
          </a:prstGeom>
        </p:spPr>
      </p:pic>
    </p:spTree>
    <p:extLst>
      <p:ext uri="{BB962C8B-B14F-4D97-AF65-F5344CB8AC3E}">
        <p14:creationId xmlns:p14="http://schemas.microsoft.com/office/powerpoint/2010/main" val="1235197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Beetje historie….</a:t>
            </a:r>
            <a:r>
              <a:rPr lang="nl-BE" sz="1800" dirty="0" smtClean="0"/>
              <a:t>uit 2019 In en Outs van video stekkers</a:t>
            </a:r>
            <a:r>
              <a:rPr lang="nl-BE" dirty="0" smtClean="0"/>
              <a:t/>
            </a:r>
            <a:br>
              <a:rPr lang="nl-BE" dirty="0" smtClean="0"/>
            </a:br>
            <a:r>
              <a:rPr lang="nl-BE" dirty="0" smtClean="0"/>
              <a:t>  Analoog </a:t>
            </a:r>
            <a:r>
              <a:rPr lang="nl-BE" dirty="0"/>
              <a:t>&amp; digitaal</a:t>
            </a:r>
            <a:endParaRPr lang="en-US" dirty="0"/>
          </a:p>
        </p:txBody>
      </p:sp>
      <p:sp>
        <p:nvSpPr>
          <p:cNvPr id="3" name="Tijdelijke aanduiding voor inhoud 2"/>
          <p:cNvSpPr>
            <a:spLocks noGrp="1"/>
          </p:cNvSpPr>
          <p:nvPr>
            <p:ph idx="1"/>
          </p:nvPr>
        </p:nvSpPr>
        <p:spPr>
          <a:xfrm>
            <a:off x="680321" y="2336873"/>
            <a:ext cx="9937372" cy="3599316"/>
          </a:xfrm>
        </p:spPr>
        <p:txBody>
          <a:bodyPr>
            <a:normAutofit fontScale="70000" lnSpcReduction="20000"/>
          </a:bodyPr>
          <a:lstStyle/>
          <a:p>
            <a:pPr marL="285750" indent="-285750"/>
            <a:r>
              <a:rPr lang="nl-BE" dirty="0">
                <a:latin typeface="Calibri" panose="020F0502020204030204" pitchFamily="34" charset="0"/>
                <a:cs typeface="Calibri" panose="020F0502020204030204" pitchFamily="34" charset="0"/>
              </a:rPr>
              <a:t>De PC is een digitaal toestel, bijgevolg is ook alle beeld data intern digitaal.</a:t>
            </a:r>
          </a:p>
          <a:p>
            <a:pPr marL="285750" indent="-285750"/>
            <a:r>
              <a:rPr lang="nl-BE" dirty="0">
                <a:latin typeface="Calibri" panose="020F0502020204030204" pitchFamily="34" charset="0"/>
                <a:cs typeface="Calibri" panose="020F0502020204030204" pitchFamily="34" charset="0"/>
              </a:rPr>
              <a:t>De eerste beeldschermen met beeldbuis waren (en zijn nog altijd) analoog.</a:t>
            </a:r>
          </a:p>
          <a:p>
            <a:pPr marL="285750" indent="-285750"/>
            <a:r>
              <a:rPr lang="nl-BE" dirty="0">
                <a:latin typeface="Calibri" panose="020F0502020204030204" pitchFamily="34" charset="0"/>
                <a:cs typeface="Calibri" panose="020F0502020204030204" pitchFamily="34" charset="0"/>
              </a:rPr>
              <a:t>Dus om deze aan te sluiten is er een video standaard ontwikkeld waar een digitaal naar analoog conversie is ingebakken. </a:t>
            </a:r>
          </a:p>
          <a:p>
            <a:pPr marL="285750" indent="-285750"/>
            <a:endParaRPr lang="nl-BE" dirty="0">
              <a:latin typeface="Calibri" panose="020F0502020204030204" pitchFamily="34" charset="0"/>
              <a:cs typeface="Calibri" panose="020F0502020204030204" pitchFamily="34" charset="0"/>
            </a:endParaRPr>
          </a:p>
          <a:p>
            <a:pPr marL="285750" indent="-285750"/>
            <a:r>
              <a:rPr lang="nl-BE" dirty="0">
                <a:latin typeface="Calibri" panose="020F0502020204030204" pitchFamily="34" charset="0"/>
                <a:cs typeface="Calibri" panose="020F0502020204030204" pitchFamily="34" charset="0"/>
                <a:hlinkClick r:id="rId2"/>
              </a:rPr>
              <a:t>Histories</a:t>
            </a:r>
            <a:r>
              <a:rPr lang="nl-BE" dirty="0">
                <a:latin typeface="Calibri" panose="020F0502020204030204" pitchFamily="34" charset="0"/>
                <a:cs typeface="Calibri" panose="020F0502020204030204" pitchFamily="34" charset="0"/>
              </a:rPr>
              <a:t> kunnen we de volgende standaarden de revue laten passeren.</a:t>
            </a:r>
          </a:p>
          <a:p>
            <a:pPr marL="742950" lvl="1" indent="-285750"/>
            <a:r>
              <a:rPr lang="nl-BE" dirty="0">
                <a:latin typeface="Calibri" panose="020F0502020204030204" pitchFamily="34" charset="0"/>
                <a:cs typeface="Calibri" panose="020F0502020204030204" pitchFamily="34" charset="0"/>
                <a:hlinkClick r:id="rId3"/>
              </a:rPr>
              <a:t>MDA</a:t>
            </a:r>
            <a:r>
              <a:rPr lang="nl-BE" dirty="0">
                <a:latin typeface="Calibri" panose="020F0502020204030204" pitchFamily="34" charset="0"/>
                <a:cs typeface="Calibri" panose="020F0502020204030204" pitchFamily="34" charset="0"/>
              </a:rPr>
              <a:t>  Monochrome Display Adapter ontwikkeld door en voor IBM  in 1981</a:t>
            </a:r>
          </a:p>
          <a:p>
            <a:pPr marL="742950" lvl="1" indent="-285750"/>
            <a:r>
              <a:rPr lang="nl-BE" dirty="0">
                <a:latin typeface="Calibri" panose="020F0502020204030204" pitchFamily="34" charset="0"/>
                <a:cs typeface="Calibri" panose="020F0502020204030204" pitchFamily="34" charset="0"/>
                <a:hlinkClick r:id="rId4"/>
              </a:rPr>
              <a:t>CGA</a:t>
            </a:r>
            <a:r>
              <a:rPr lang="nl-BE" dirty="0">
                <a:latin typeface="Calibri" panose="020F0502020204030204" pitchFamily="34" charset="0"/>
                <a:cs typeface="Calibri" panose="020F0502020204030204" pitchFamily="34" charset="0"/>
              </a:rPr>
              <a:t>   </a:t>
            </a:r>
            <a:r>
              <a:rPr lang="nl-BE" dirty="0" err="1">
                <a:latin typeface="Calibri" panose="020F0502020204030204" pitchFamily="34" charset="0"/>
                <a:cs typeface="Calibri" panose="020F0502020204030204" pitchFamily="34" charset="0"/>
              </a:rPr>
              <a:t>Color</a:t>
            </a:r>
            <a:r>
              <a:rPr lang="nl-BE" dirty="0">
                <a:latin typeface="Calibri" panose="020F0502020204030204" pitchFamily="34" charset="0"/>
                <a:cs typeface="Calibri" panose="020F0502020204030204" pitchFamily="34" charset="0"/>
              </a:rPr>
              <a:t> Graphics Adapter ook van IBM in 1981  had </a:t>
            </a:r>
            <a:r>
              <a:rPr lang="nl-BE" dirty="0">
                <a:solidFill>
                  <a:schemeClr val="bg1"/>
                </a:solidFill>
                <a:latin typeface="Calibri" panose="020F0502020204030204" pitchFamily="34" charset="0"/>
                <a:cs typeface="Calibri" panose="020F0502020204030204" pitchFamily="34" charset="0"/>
              </a:rPr>
              <a:t>16</a:t>
            </a:r>
            <a:r>
              <a:rPr lang="nl-BE" dirty="0">
                <a:latin typeface="Calibri" panose="020F0502020204030204" pitchFamily="34" charset="0"/>
                <a:cs typeface="Calibri" panose="020F0502020204030204" pitchFamily="34" charset="0"/>
              </a:rPr>
              <a:t> (zonder miljoen) kleuren….</a:t>
            </a:r>
          </a:p>
          <a:p>
            <a:pPr marL="742950" lvl="1" indent="-285750"/>
            <a:r>
              <a:rPr lang="nl-BE" dirty="0">
                <a:latin typeface="Calibri" panose="020F0502020204030204" pitchFamily="34" charset="0"/>
                <a:cs typeface="Calibri" panose="020F0502020204030204" pitchFamily="34" charset="0"/>
                <a:hlinkClick r:id="rId5"/>
              </a:rPr>
              <a:t>EGA</a:t>
            </a:r>
            <a:r>
              <a:rPr lang="nl-BE" dirty="0">
                <a:latin typeface="Calibri" panose="020F0502020204030204" pitchFamily="34" charset="0"/>
                <a:cs typeface="Calibri" panose="020F0502020204030204" pitchFamily="34" charset="0"/>
              </a:rPr>
              <a:t>   </a:t>
            </a:r>
            <a:r>
              <a:rPr lang="nl-BE" dirty="0" err="1">
                <a:latin typeface="Calibri" panose="020F0502020204030204" pitchFamily="34" charset="0"/>
                <a:cs typeface="Calibri" panose="020F0502020204030204" pitchFamily="34" charset="0"/>
              </a:rPr>
              <a:t>Enhanced</a:t>
            </a:r>
            <a:r>
              <a:rPr lang="nl-BE" dirty="0">
                <a:latin typeface="Calibri" panose="020F0502020204030204" pitchFamily="34" charset="0"/>
                <a:cs typeface="Calibri" panose="020F0502020204030204" pitchFamily="34" charset="0"/>
              </a:rPr>
              <a:t> Graphics Adapter IBM in 1984 had </a:t>
            </a:r>
            <a:r>
              <a:rPr lang="nl-BE" dirty="0">
                <a:solidFill>
                  <a:schemeClr val="bg1"/>
                </a:solidFill>
                <a:latin typeface="Calibri" panose="020F0502020204030204" pitchFamily="34" charset="0"/>
                <a:cs typeface="Calibri" panose="020F0502020204030204" pitchFamily="34" charset="0"/>
              </a:rPr>
              <a:t>64 </a:t>
            </a:r>
            <a:r>
              <a:rPr lang="nl-BE" dirty="0">
                <a:latin typeface="Calibri" panose="020F0502020204030204" pitchFamily="34" charset="0"/>
                <a:cs typeface="Calibri" panose="020F0502020204030204" pitchFamily="34" charset="0"/>
              </a:rPr>
              <a:t>(ook zonder miljoen) kleuren…. Had een speciale EGA monitor nodig.</a:t>
            </a:r>
          </a:p>
          <a:p>
            <a:pPr marL="742950" lvl="1" indent="-285750"/>
            <a:r>
              <a:rPr lang="nl-BE" dirty="0">
                <a:latin typeface="Calibri" panose="020F0502020204030204" pitchFamily="34" charset="0"/>
                <a:cs typeface="Calibri" panose="020F0502020204030204" pitchFamily="34" charset="0"/>
                <a:hlinkClick r:id="rId6"/>
              </a:rPr>
              <a:t>Hercules</a:t>
            </a:r>
            <a:r>
              <a:rPr lang="nl-BE" dirty="0">
                <a:latin typeface="Calibri" panose="020F0502020204030204" pitchFamily="34" charset="0"/>
                <a:cs typeface="Calibri" panose="020F0502020204030204" pitchFamily="34" charset="0"/>
              </a:rPr>
              <a:t>   </a:t>
            </a:r>
            <a:r>
              <a:rPr lang="nl-NL" dirty="0">
                <a:latin typeface="Calibri" panose="020F0502020204030204" pitchFamily="34" charset="0"/>
                <a:cs typeface="Calibri" panose="020F0502020204030204" pitchFamily="34" charset="0"/>
              </a:rPr>
              <a:t>Hercules Graphics Card  van de firma Hercules in 1982.  had geen kleur maar wel mooie tekst en zwart wit (of zwart groen) grafische mode.</a:t>
            </a:r>
          </a:p>
          <a:p>
            <a:pPr marL="742950" lvl="1" indent="-285750"/>
            <a:r>
              <a:rPr lang="nl-NL" dirty="0">
                <a:latin typeface="Calibri" panose="020F0502020204030204" pitchFamily="34" charset="0"/>
                <a:cs typeface="Calibri" panose="020F0502020204030204" pitchFamily="34" charset="0"/>
              </a:rPr>
              <a:t>Er zijn nog varianten en afgeleiden maar die hebben nooit echt een standaard gezet.</a:t>
            </a:r>
          </a:p>
          <a:p>
            <a:pPr marL="742950" lvl="1" indent="-285750"/>
            <a:endParaRPr lang="nl-BE" dirty="0">
              <a:latin typeface="Calibri" panose="020F0502020204030204" pitchFamily="34" charset="0"/>
              <a:cs typeface="Calibri" panose="020F0502020204030204" pitchFamily="34" charset="0"/>
            </a:endParaRPr>
          </a:p>
          <a:p>
            <a:pPr marL="285750" indent="-285750"/>
            <a:r>
              <a:rPr lang="nl-BE" dirty="0" err="1">
                <a:latin typeface="Calibri" panose="020F0502020204030204" pitchFamily="34" charset="0"/>
                <a:cs typeface="Calibri" panose="020F0502020204030204" pitchFamily="34" charset="0"/>
              </a:rPr>
              <a:t>Opm</a:t>
            </a:r>
            <a:r>
              <a:rPr lang="nl-BE" dirty="0">
                <a:latin typeface="Calibri" panose="020F0502020204030204" pitchFamily="34" charset="0"/>
                <a:cs typeface="Calibri" panose="020F0502020204030204" pitchFamily="34" charset="0"/>
              </a:rPr>
              <a:t>:  De </a:t>
            </a:r>
            <a:r>
              <a:rPr lang="nl-BE" dirty="0" err="1">
                <a:latin typeface="Calibri" panose="020F0502020204030204" pitchFamily="34" charset="0"/>
                <a:cs typeface="Calibri" panose="020F0502020204030204" pitchFamily="34" charset="0"/>
              </a:rPr>
              <a:t>Atari</a:t>
            </a:r>
            <a:r>
              <a:rPr lang="nl-BE" dirty="0">
                <a:latin typeface="Calibri" panose="020F0502020204030204" pitchFamily="34" charset="0"/>
                <a:cs typeface="Calibri" panose="020F0502020204030204" pitchFamily="34" charset="0"/>
              </a:rPr>
              <a:t> 400 en 800 uit 1979 had al 256 kleuren…  (met de 6502 8bit processor)</a:t>
            </a:r>
          </a:p>
          <a:p>
            <a:endParaRPr lang="en-US" dirty="0"/>
          </a:p>
        </p:txBody>
      </p:sp>
      <p:pic>
        <p:nvPicPr>
          <p:cNvPr id="4" name="Afbeelding 3"/>
          <p:cNvPicPr>
            <a:picLocks noChangeAspect="1"/>
          </p:cNvPicPr>
          <p:nvPr/>
        </p:nvPicPr>
        <p:blipFill>
          <a:blip r:embed="rId7"/>
          <a:stretch>
            <a:fillRect/>
          </a:stretch>
        </p:blipFill>
        <p:spPr>
          <a:xfrm>
            <a:off x="9867670" y="1293697"/>
            <a:ext cx="2154113" cy="1558933"/>
          </a:xfrm>
          <a:prstGeom prst="rect">
            <a:avLst/>
          </a:prstGeom>
        </p:spPr>
      </p:pic>
      <p:pic>
        <p:nvPicPr>
          <p:cNvPr id="5" name="Afbeelding 4"/>
          <p:cNvPicPr>
            <a:picLocks noChangeAspect="1"/>
          </p:cNvPicPr>
          <p:nvPr/>
        </p:nvPicPr>
        <p:blipFill>
          <a:blip r:embed="rId8"/>
          <a:stretch>
            <a:fillRect/>
          </a:stretch>
        </p:blipFill>
        <p:spPr>
          <a:xfrm>
            <a:off x="9867669" y="5530096"/>
            <a:ext cx="2154113" cy="1016267"/>
          </a:xfrm>
          <a:prstGeom prst="rect">
            <a:avLst/>
          </a:prstGeom>
        </p:spPr>
      </p:pic>
      <p:cxnSp>
        <p:nvCxnSpPr>
          <p:cNvPr id="6" name="Rechte verbindingslijn met pijl 5"/>
          <p:cNvCxnSpPr/>
          <p:nvPr/>
        </p:nvCxnSpPr>
        <p:spPr>
          <a:xfrm flipV="1">
            <a:off x="6997124" y="2432482"/>
            <a:ext cx="2870545" cy="1656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5287983" y="4965705"/>
            <a:ext cx="4579686" cy="778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560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VGA.. </a:t>
            </a:r>
            <a:r>
              <a:rPr lang="nl-NL" dirty="0"/>
              <a:t>Video </a:t>
            </a:r>
            <a:r>
              <a:rPr lang="nl-NL" dirty="0" err="1"/>
              <a:t>graphics</a:t>
            </a:r>
            <a:r>
              <a:rPr lang="nl-NL" dirty="0"/>
              <a:t> array</a:t>
            </a:r>
            <a:endParaRPr lang="en-US" dirty="0"/>
          </a:p>
        </p:txBody>
      </p:sp>
      <p:sp>
        <p:nvSpPr>
          <p:cNvPr id="3" name="Tijdelijke aanduiding voor inhoud 2"/>
          <p:cNvSpPr>
            <a:spLocks noGrp="1"/>
          </p:cNvSpPr>
          <p:nvPr>
            <p:ph idx="1"/>
          </p:nvPr>
        </p:nvSpPr>
        <p:spPr/>
        <p:txBody>
          <a:bodyPr>
            <a:normAutofit fontScale="92500" lnSpcReduction="20000"/>
          </a:bodyPr>
          <a:lstStyle/>
          <a:p>
            <a:pPr marL="285750" indent="-285750"/>
            <a:r>
              <a:rPr lang="nl-BE" dirty="0">
                <a:latin typeface="Calibri" panose="020F0502020204030204" pitchFamily="34" charset="0"/>
                <a:cs typeface="Calibri" panose="020F0502020204030204" pitchFamily="34" charset="0"/>
              </a:rPr>
              <a:t>De </a:t>
            </a:r>
            <a:r>
              <a:rPr lang="nl-BE" dirty="0">
                <a:latin typeface="Calibri" panose="020F0502020204030204" pitchFamily="34" charset="0"/>
                <a:cs typeface="Calibri" panose="020F0502020204030204" pitchFamily="34" charset="0"/>
                <a:hlinkClick r:id="rId2"/>
              </a:rPr>
              <a:t>VGA</a:t>
            </a:r>
            <a:r>
              <a:rPr lang="nl-BE" dirty="0">
                <a:latin typeface="Calibri" panose="020F0502020204030204" pitchFamily="34" charset="0"/>
                <a:cs typeface="Calibri" panose="020F0502020204030204" pitchFamily="34" charset="0"/>
              </a:rPr>
              <a:t> standaard werd door IBM in 1987 geïntroduceerd.</a:t>
            </a:r>
          </a:p>
          <a:p>
            <a:pPr marL="285750" indent="-285750"/>
            <a:r>
              <a:rPr lang="nl-BE" dirty="0">
                <a:latin typeface="Calibri" panose="020F0502020204030204" pitchFamily="34" charset="0"/>
                <a:cs typeface="Calibri" panose="020F0502020204030204" pitchFamily="34" charset="0"/>
              </a:rPr>
              <a:t>Is begonnen met 640x480 pixels</a:t>
            </a:r>
          </a:p>
          <a:p>
            <a:pPr marL="285750" indent="-285750"/>
            <a:r>
              <a:rPr lang="nl-BE" dirty="0">
                <a:latin typeface="Calibri" panose="020F0502020204030204" pitchFamily="34" charset="0"/>
                <a:cs typeface="Calibri" panose="020F0502020204030204" pitchFamily="34" charset="0"/>
              </a:rPr>
              <a:t>Is snel uitgebreid naar 800x600 en 1600x1200 pixels</a:t>
            </a:r>
          </a:p>
          <a:p>
            <a:pPr marL="285750" indent="-285750"/>
            <a:r>
              <a:rPr lang="nl-BE" dirty="0">
                <a:latin typeface="Calibri" panose="020F0502020204030204" pitchFamily="34" charset="0"/>
                <a:cs typeface="Calibri" panose="020F0502020204030204" pitchFamily="34" charset="0"/>
              </a:rPr>
              <a:t>De signalen van de videokaart naar de </a:t>
            </a:r>
            <a:r>
              <a:rPr lang="nl-BE" dirty="0">
                <a:latin typeface="Calibri" panose="020F0502020204030204" pitchFamily="34" charset="0"/>
                <a:cs typeface="Calibri" panose="020F0502020204030204" pitchFamily="34" charset="0"/>
                <a:hlinkClick r:id="rId3" tooltip="Beeldscherm"/>
              </a:rPr>
              <a:t>monitor</a:t>
            </a:r>
            <a:r>
              <a:rPr lang="nl-BE" dirty="0">
                <a:latin typeface="Calibri" panose="020F0502020204030204" pitchFamily="34" charset="0"/>
                <a:cs typeface="Calibri" panose="020F0502020204030204" pitchFamily="34" charset="0"/>
              </a:rPr>
              <a:t> zijn bij de oudere standaarden </a:t>
            </a:r>
            <a:r>
              <a:rPr lang="nl-BE" dirty="0">
                <a:latin typeface="Calibri" panose="020F0502020204030204" pitchFamily="34" charset="0"/>
                <a:cs typeface="Calibri" panose="020F0502020204030204" pitchFamily="34" charset="0"/>
                <a:hlinkClick r:id="rId4" tooltip="Color Graphics Adapter"/>
              </a:rPr>
              <a:t>CGA</a:t>
            </a:r>
            <a:r>
              <a:rPr lang="nl-BE" dirty="0">
                <a:latin typeface="Calibri" panose="020F0502020204030204" pitchFamily="34" charset="0"/>
                <a:cs typeface="Calibri" panose="020F0502020204030204" pitchFamily="34" charset="0"/>
              </a:rPr>
              <a:t> en </a:t>
            </a:r>
            <a:r>
              <a:rPr lang="nl-BE" dirty="0">
                <a:latin typeface="Calibri" panose="020F0502020204030204" pitchFamily="34" charset="0"/>
                <a:cs typeface="Calibri" panose="020F0502020204030204" pitchFamily="34" charset="0"/>
                <a:hlinkClick r:id="rId5" tooltip="Enhanced Graphics Adapter"/>
              </a:rPr>
              <a:t>EGA</a:t>
            </a:r>
            <a:r>
              <a:rPr lang="nl-BE" dirty="0">
                <a:latin typeface="Calibri" panose="020F0502020204030204" pitchFamily="34" charset="0"/>
                <a:cs typeface="Calibri" panose="020F0502020204030204" pitchFamily="34" charset="0"/>
              </a:rPr>
              <a:t> digitaal. Maar omdat er meer kleuren nodig waren heeft men voor analoge signalen gekozen</a:t>
            </a:r>
            <a:r>
              <a:rPr lang="nl-BE" dirty="0"/>
              <a:t>.</a:t>
            </a:r>
          </a:p>
          <a:p>
            <a:pPr marL="285750" indent="-285750"/>
            <a:r>
              <a:rPr lang="nl-BE" dirty="0">
                <a:latin typeface="Calibri" panose="020F0502020204030204" pitchFamily="34" charset="0"/>
                <a:cs typeface="Calibri" panose="020F0502020204030204" pitchFamily="34" charset="0"/>
              </a:rPr>
              <a:t>Hoewel er sinds 1987 veel nieuwe standaarden zijn gekomen (</a:t>
            </a:r>
            <a:r>
              <a:rPr lang="nl-BE" dirty="0">
                <a:latin typeface="Calibri" panose="020F0502020204030204" pitchFamily="34" charset="0"/>
                <a:cs typeface="Calibri" panose="020F0502020204030204" pitchFamily="34" charset="0"/>
                <a:hlinkClick r:id="rId6" tooltip="Super video graphics array"/>
              </a:rPr>
              <a:t>SVGA</a:t>
            </a:r>
            <a:r>
              <a:rPr lang="nl-BE" dirty="0">
                <a:latin typeface="Calibri" panose="020F0502020204030204" pitchFamily="34" charset="0"/>
                <a:cs typeface="Calibri" panose="020F0502020204030204" pitchFamily="34" charset="0"/>
              </a:rPr>
              <a:t>, </a:t>
            </a:r>
            <a:r>
              <a:rPr lang="nl-BE" dirty="0">
                <a:latin typeface="Calibri" panose="020F0502020204030204" pitchFamily="34" charset="0"/>
                <a:cs typeface="Calibri" panose="020F0502020204030204" pitchFamily="34" charset="0"/>
                <a:hlinkClick r:id="rId7" tooltip="Extended Graphics Array"/>
              </a:rPr>
              <a:t>XGA</a:t>
            </a:r>
            <a:r>
              <a:rPr lang="nl-BE" dirty="0">
                <a:latin typeface="Calibri" panose="020F0502020204030204" pitchFamily="34" charset="0"/>
                <a:cs typeface="Calibri" panose="020F0502020204030204" pitchFamily="34" charset="0"/>
              </a:rPr>
              <a:t>, etc.) met een veel hogere en betere resolutie blijft VGA de standaard die door </a:t>
            </a:r>
            <a:r>
              <a:rPr lang="nl-BE" dirty="0" smtClean="0">
                <a:latin typeface="Calibri" panose="020F0502020204030204" pitchFamily="34" charset="0"/>
                <a:cs typeface="Calibri" panose="020F0502020204030204" pitchFamily="34" charset="0"/>
              </a:rPr>
              <a:t>bijna elke</a:t>
            </a:r>
            <a:r>
              <a:rPr lang="nl-BE" dirty="0">
                <a:latin typeface="Calibri" panose="020F0502020204030204" pitchFamily="34" charset="0"/>
                <a:cs typeface="Calibri" panose="020F0502020204030204" pitchFamily="34" charset="0"/>
              </a:rPr>
              <a:t> </a:t>
            </a:r>
            <a:r>
              <a:rPr lang="nl-BE" dirty="0">
                <a:latin typeface="Calibri" panose="020F0502020204030204" pitchFamily="34" charset="0"/>
                <a:cs typeface="Calibri" panose="020F0502020204030204" pitchFamily="34" charset="0"/>
                <a:hlinkClick r:id="rId8" tooltip="Personal computer"/>
              </a:rPr>
              <a:t>personal computer</a:t>
            </a:r>
            <a:r>
              <a:rPr lang="nl-BE" dirty="0">
                <a:latin typeface="Calibri" panose="020F0502020204030204" pitchFamily="34" charset="0"/>
                <a:cs typeface="Calibri" panose="020F0502020204030204" pitchFamily="34" charset="0"/>
              </a:rPr>
              <a:t> wordt ondersteund, en de aansluiting blijft dezelfde.</a:t>
            </a:r>
          </a:p>
          <a:p>
            <a:pPr marL="285750" indent="-285750"/>
            <a:r>
              <a:rPr lang="nl-BE" dirty="0">
                <a:latin typeface="Calibri" panose="020F0502020204030204" pitchFamily="34" charset="0"/>
                <a:cs typeface="Calibri" panose="020F0502020204030204" pitchFamily="34" charset="0"/>
              </a:rPr>
              <a:t>Een VGA-videokaart bevat drie </a:t>
            </a:r>
            <a:r>
              <a:rPr lang="nl-BE" dirty="0">
                <a:latin typeface="Calibri" panose="020F0502020204030204" pitchFamily="34" charset="0"/>
                <a:cs typeface="Calibri" panose="020F0502020204030204" pitchFamily="34" charset="0"/>
                <a:hlinkClick r:id="rId9"/>
              </a:rPr>
              <a:t>RAMDAC-chips</a:t>
            </a:r>
            <a:r>
              <a:rPr lang="nl-BE" dirty="0">
                <a:latin typeface="Calibri" panose="020F0502020204030204" pitchFamily="34" charset="0"/>
                <a:cs typeface="Calibri" panose="020F0502020204030204" pitchFamily="34" charset="0"/>
              </a:rPr>
              <a:t> waarmee digitale data omgevormd worden tot analoge data, zodat de gegevens op het scherm getoond kunnen worden.</a:t>
            </a:r>
          </a:p>
          <a:p>
            <a:endParaRPr lang="en-US" dirty="0"/>
          </a:p>
        </p:txBody>
      </p:sp>
      <p:pic>
        <p:nvPicPr>
          <p:cNvPr id="4" name="Afbeelding 3"/>
          <p:cNvPicPr>
            <a:picLocks noChangeAspect="1"/>
          </p:cNvPicPr>
          <p:nvPr/>
        </p:nvPicPr>
        <p:blipFill>
          <a:blip r:embed="rId10"/>
          <a:stretch>
            <a:fillRect/>
          </a:stretch>
        </p:blipFill>
        <p:spPr>
          <a:xfrm>
            <a:off x="9906301" y="708873"/>
            <a:ext cx="2154113" cy="1628000"/>
          </a:xfrm>
          <a:prstGeom prst="rect">
            <a:avLst/>
          </a:prstGeom>
        </p:spPr>
      </p:pic>
      <p:pic>
        <p:nvPicPr>
          <p:cNvPr id="5" name="Picture 2" descr="https://upload.wikimedia.org/wikipedia/commons/thumb/9/92/SVGA_port.jpg/220px-SVGA_por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35607" y="2465165"/>
            <a:ext cx="2095500" cy="15716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upload.wikimedia.org/wikipedia/commons/thumb/5/5f/IMS_G171.jpg/300px-IMS_G17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5059" y="5145298"/>
            <a:ext cx="2124806" cy="1019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646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geïntegreerde </a:t>
            </a:r>
            <a:r>
              <a:rPr lang="nl-BE" dirty="0"/>
              <a:t>grafische chip </a:t>
            </a:r>
            <a:r>
              <a:rPr lang="nl-BE" dirty="0" smtClean="0"/>
              <a:t>(Intel)</a:t>
            </a:r>
            <a:endParaRPr lang="en-US" dirty="0"/>
          </a:p>
        </p:txBody>
      </p:sp>
      <p:sp>
        <p:nvSpPr>
          <p:cNvPr id="3" name="Tijdelijke aanduiding voor inhoud 2"/>
          <p:cNvSpPr>
            <a:spLocks noGrp="1"/>
          </p:cNvSpPr>
          <p:nvPr>
            <p:ph idx="1"/>
          </p:nvPr>
        </p:nvSpPr>
        <p:spPr/>
        <p:txBody>
          <a:bodyPr/>
          <a:lstStyle/>
          <a:p>
            <a:r>
              <a:rPr lang="nl-BE" dirty="0" smtClean="0"/>
              <a:t>Met de 2</a:t>
            </a:r>
            <a:r>
              <a:rPr lang="nl-BE" baseline="30000" dirty="0" smtClean="0"/>
              <a:t>e</a:t>
            </a:r>
            <a:r>
              <a:rPr lang="nl-BE" dirty="0" smtClean="0"/>
              <a:t> generatie van de </a:t>
            </a:r>
            <a:r>
              <a:rPr lang="nl-BE" dirty="0" err="1" smtClean="0"/>
              <a:t>intel</a:t>
            </a:r>
            <a:r>
              <a:rPr lang="nl-BE" dirty="0" smtClean="0"/>
              <a:t> </a:t>
            </a:r>
            <a:r>
              <a:rPr lang="nl-BE" dirty="0" err="1" smtClean="0"/>
              <a:t>core</a:t>
            </a:r>
            <a:r>
              <a:rPr lang="nl-BE" dirty="0" smtClean="0"/>
              <a:t> (Sandy Bridge) zie 2023 06 Intel Processoren. Zijn er modellen processoren uitgekomen waar een video processor is ingebakken.</a:t>
            </a:r>
          </a:p>
          <a:p>
            <a:r>
              <a:rPr lang="nl-BE" dirty="0" smtClean="0"/>
              <a:t>In de opvolgende </a:t>
            </a:r>
            <a:r>
              <a:rPr lang="nl-BE" dirty="0" err="1" smtClean="0"/>
              <a:t>intel</a:t>
            </a:r>
            <a:r>
              <a:rPr lang="nl-BE" dirty="0" smtClean="0"/>
              <a:t> generaties is ook de ingebakken video processor verder ontwikkeld, versneld en verbeterd.</a:t>
            </a:r>
          </a:p>
          <a:p>
            <a:r>
              <a:rPr lang="nl-BE" dirty="0" smtClean="0"/>
              <a:t>Intel UHD xxx  is de aanduiding dat er een ingebakken video processor in de processor zit.</a:t>
            </a:r>
            <a:endParaRPr lang="en-US" dirty="0"/>
          </a:p>
        </p:txBody>
      </p:sp>
    </p:spTree>
    <p:extLst>
      <p:ext uri="{BB962C8B-B14F-4D97-AF65-F5344CB8AC3E}">
        <p14:creationId xmlns:p14="http://schemas.microsoft.com/office/powerpoint/2010/main" val="767683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 geïntegreerde grafische chip </a:t>
            </a:r>
            <a:r>
              <a:rPr lang="nl-BE" dirty="0" smtClean="0"/>
              <a:t>(AMD)</a:t>
            </a:r>
            <a:endParaRPr lang="en-US" dirty="0"/>
          </a:p>
        </p:txBody>
      </p:sp>
      <p:sp>
        <p:nvSpPr>
          <p:cNvPr id="3" name="Tijdelijke aanduiding voor inhoud 2"/>
          <p:cNvSpPr>
            <a:spLocks noGrp="1"/>
          </p:cNvSpPr>
          <p:nvPr>
            <p:ph idx="1"/>
          </p:nvPr>
        </p:nvSpPr>
        <p:spPr/>
        <p:txBody>
          <a:bodyPr/>
          <a:lstStyle/>
          <a:p>
            <a:r>
              <a:rPr lang="nl-BE" dirty="0" smtClean="0"/>
              <a:t>Bij AMD is de type aanduiding </a:t>
            </a:r>
            <a:r>
              <a:rPr lang="nl-BE" dirty="0" err="1" smtClean="0"/>
              <a:t>Radeon</a:t>
            </a:r>
            <a:r>
              <a:rPr lang="nl-BE" dirty="0" smtClean="0"/>
              <a:t> xxx </a:t>
            </a:r>
          </a:p>
          <a:p>
            <a:r>
              <a:rPr lang="nl-BE" dirty="0" smtClean="0"/>
              <a:t>De </a:t>
            </a:r>
            <a:r>
              <a:rPr lang="nl-BE" dirty="0" err="1" smtClean="0"/>
              <a:t>Radeon</a:t>
            </a:r>
            <a:r>
              <a:rPr lang="nl-BE" dirty="0" smtClean="0"/>
              <a:t> standaard was in het begin superieur aan de Intel UHD standaard, Maar in de huidige stand van beide is dat verschil zo goed als verdwenen (maar daar lopen meningen over uit een).</a:t>
            </a:r>
          </a:p>
          <a:p>
            <a:r>
              <a:rPr lang="nl-BE" dirty="0" smtClean="0"/>
              <a:t>Maar bij normaal gebruik zal niemand daar enig verschil in zien.</a:t>
            </a:r>
            <a:endParaRPr lang="en-US" dirty="0"/>
          </a:p>
        </p:txBody>
      </p:sp>
    </p:spTree>
    <p:extLst>
      <p:ext uri="{BB962C8B-B14F-4D97-AF65-F5344CB8AC3E}">
        <p14:creationId xmlns:p14="http://schemas.microsoft.com/office/powerpoint/2010/main" val="2841915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Voordelen van een geïntegreerde video kaart</a:t>
            </a:r>
            <a:endParaRPr lang="en-US" dirty="0"/>
          </a:p>
        </p:txBody>
      </p:sp>
      <p:sp>
        <p:nvSpPr>
          <p:cNvPr id="3" name="Tijdelijke aanduiding voor inhoud 2"/>
          <p:cNvSpPr>
            <a:spLocks noGrp="1"/>
          </p:cNvSpPr>
          <p:nvPr>
            <p:ph idx="1"/>
          </p:nvPr>
        </p:nvSpPr>
        <p:spPr>
          <a:xfrm>
            <a:off x="680321" y="2336872"/>
            <a:ext cx="9613861" cy="4276991"/>
          </a:xfrm>
        </p:spPr>
        <p:txBody>
          <a:bodyPr/>
          <a:lstStyle/>
          <a:p>
            <a:r>
              <a:rPr lang="nl-BE" dirty="0" smtClean="0"/>
              <a:t>De prijs: De </a:t>
            </a:r>
            <a:r>
              <a:rPr lang="nl-BE" dirty="0" err="1" smtClean="0"/>
              <a:t>meerkost</a:t>
            </a:r>
            <a:r>
              <a:rPr lang="nl-BE" dirty="0" smtClean="0"/>
              <a:t> van de </a:t>
            </a:r>
            <a:r>
              <a:rPr lang="nl-BE" dirty="0" err="1" smtClean="0"/>
              <a:t>cpu</a:t>
            </a:r>
            <a:r>
              <a:rPr lang="nl-BE" dirty="0" smtClean="0"/>
              <a:t> waar </a:t>
            </a:r>
            <a:r>
              <a:rPr lang="nl-BE" smtClean="0"/>
              <a:t>een GPU </a:t>
            </a:r>
            <a:r>
              <a:rPr lang="nl-BE" dirty="0" smtClean="0"/>
              <a:t>in zit is meestal kleiner dan een aparte video kaart.</a:t>
            </a:r>
          </a:p>
          <a:p>
            <a:r>
              <a:rPr lang="nl-BE" dirty="0" smtClean="0"/>
              <a:t>Plaats: Er wordt geen slot gebruikt, en voor laptops is plaats een spaarzaam goed. Dus veel laptops hebben dus een geïntegreerde GPU.</a:t>
            </a:r>
          </a:p>
          <a:p>
            <a:r>
              <a:rPr lang="nl-BE" dirty="0" smtClean="0"/>
              <a:t>Voor normaal gebruik (lees geen zware spelletjes) voldoen deze </a:t>
            </a:r>
            <a:r>
              <a:rPr lang="nl-BE" dirty="0" err="1" smtClean="0"/>
              <a:t>GPU’s</a:t>
            </a:r>
            <a:r>
              <a:rPr lang="nl-BE" dirty="0" smtClean="0"/>
              <a:t> volledig. De gebruiker zal geen verschil in snelheid of kwaliteit ondervinden.</a:t>
            </a:r>
          </a:p>
          <a:p>
            <a:r>
              <a:rPr lang="nl-BE" dirty="0" smtClean="0"/>
              <a:t>Ook de ondersteuning van 2 of 3 schermen is geen probleem.</a:t>
            </a:r>
          </a:p>
          <a:p>
            <a:r>
              <a:rPr lang="nl-BE" dirty="0" smtClean="0"/>
              <a:t>Voor een laptop is het mindere stroomverbruik ook belangrijk</a:t>
            </a:r>
            <a:endParaRPr lang="en-US" dirty="0"/>
          </a:p>
        </p:txBody>
      </p:sp>
    </p:spTree>
    <p:extLst>
      <p:ext uri="{BB962C8B-B14F-4D97-AF65-F5344CB8AC3E}">
        <p14:creationId xmlns:p14="http://schemas.microsoft.com/office/powerpoint/2010/main" val="741126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0321" y="753228"/>
            <a:ext cx="10097170" cy="1080938"/>
          </a:xfrm>
        </p:spPr>
        <p:txBody>
          <a:bodyPr>
            <a:normAutofit/>
          </a:bodyPr>
          <a:lstStyle/>
          <a:p>
            <a:r>
              <a:rPr lang="nl-BE" sz="3200" dirty="0" smtClean="0"/>
              <a:t>Waarom willen we dan toch een aparte videokaart</a:t>
            </a:r>
            <a:endParaRPr lang="en-US" sz="3200" dirty="0"/>
          </a:p>
        </p:txBody>
      </p:sp>
      <p:sp>
        <p:nvSpPr>
          <p:cNvPr id="3" name="Tijdelijke aanduiding voor inhoud 2"/>
          <p:cNvSpPr>
            <a:spLocks noGrp="1"/>
          </p:cNvSpPr>
          <p:nvPr>
            <p:ph idx="1"/>
          </p:nvPr>
        </p:nvSpPr>
        <p:spPr/>
        <p:txBody>
          <a:bodyPr/>
          <a:lstStyle/>
          <a:p>
            <a:r>
              <a:rPr lang="nl-NL" dirty="0"/>
              <a:t>Voor standaard taken als e-mail versturen en YouTube-video's bekijken hebt u voldoende aan de geïntegreerde videokaart. Wanneer u echter de spetterende </a:t>
            </a:r>
            <a:r>
              <a:rPr lang="nl-NL" dirty="0" err="1"/>
              <a:t>graphics</a:t>
            </a:r>
            <a:r>
              <a:rPr lang="nl-NL" dirty="0"/>
              <a:t> van games wilt ervaren of video's gaat bewerken, is een </a:t>
            </a:r>
            <a:r>
              <a:rPr lang="nl-NL" dirty="0" err="1"/>
              <a:t>dedicated</a:t>
            </a:r>
            <a:r>
              <a:rPr lang="nl-NL" dirty="0"/>
              <a:t> videokaart belangrijk omdat de chip (GPU) hierop betere 3D-prestaties levert</a:t>
            </a:r>
            <a:r>
              <a:rPr lang="nl-NL" dirty="0" smtClean="0"/>
              <a:t>.</a:t>
            </a:r>
          </a:p>
          <a:p>
            <a:r>
              <a:rPr lang="nl-NL" dirty="0" smtClean="0"/>
              <a:t>De betere videokaarten bieden ook een hogere beeldsnelheid (</a:t>
            </a:r>
            <a:r>
              <a:rPr lang="nl-NL" dirty="0" err="1" smtClean="0"/>
              <a:t>fps</a:t>
            </a:r>
            <a:r>
              <a:rPr lang="nl-NL" dirty="0" smtClean="0"/>
              <a:t>) </a:t>
            </a:r>
            <a:endParaRPr lang="en-US" dirty="0"/>
          </a:p>
        </p:txBody>
      </p:sp>
    </p:spTree>
    <p:extLst>
      <p:ext uri="{BB962C8B-B14F-4D97-AF65-F5344CB8AC3E}">
        <p14:creationId xmlns:p14="http://schemas.microsoft.com/office/powerpoint/2010/main" val="4260877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a:t>Waarom willen we dan toch een aparte videokaart</a:t>
            </a:r>
            <a:endParaRPr lang="en-US" sz="3200" dirty="0"/>
          </a:p>
        </p:txBody>
      </p:sp>
      <p:sp>
        <p:nvSpPr>
          <p:cNvPr id="3" name="Tijdelijke aanduiding voor inhoud 2"/>
          <p:cNvSpPr>
            <a:spLocks noGrp="1"/>
          </p:cNvSpPr>
          <p:nvPr>
            <p:ph idx="1"/>
          </p:nvPr>
        </p:nvSpPr>
        <p:spPr/>
        <p:txBody>
          <a:bodyPr/>
          <a:lstStyle/>
          <a:p>
            <a:r>
              <a:rPr lang="nl-NL" dirty="0"/>
              <a:t>Een geïntegreerde </a:t>
            </a:r>
            <a:r>
              <a:rPr lang="nl-NL" dirty="0" err="1"/>
              <a:t>gpu</a:t>
            </a:r>
            <a:r>
              <a:rPr lang="nl-NL" dirty="0"/>
              <a:t> snoept dynamisch geheugen van het totale interne geheugen in </a:t>
            </a:r>
            <a:r>
              <a:rPr lang="nl-NL"/>
              <a:t>je </a:t>
            </a:r>
            <a:r>
              <a:rPr lang="nl-NL" smtClean="0"/>
              <a:t>laptop af. </a:t>
            </a:r>
            <a:r>
              <a:rPr lang="nl-NL" dirty="0"/>
              <a:t>Een zelfstandige </a:t>
            </a:r>
            <a:r>
              <a:rPr lang="nl-NL" dirty="0" err="1"/>
              <a:t>gpu</a:t>
            </a:r>
            <a:r>
              <a:rPr lang="nl-NL" dirty="0"/>
              <a:t> (ofwel losse videokaart) heeft z'n eigen interne geheugen en is dus geen onderdeel van de </a:t>
            </a:r>
            <a:r>
              <a:rPr lang="nl-NL" dirty="0" err="1"/>
              <a:t>cpu</a:t>
            </a:r>
            <a:r>
              <a:rPr lang="nl-NL" dirty="0"/>
              <a:t>. </a:t>
            </a:r>
            <a:endParaRPr lang="nl-NL" dirty="0" smtClean="0"/>
          </a:p>
          <a:p>
            <a:r>
              <a:rPr lang="nl-NL" dirty="0" smtClean="0"/>
              <a:t>Een videokaart moet dus de tijd nodig om het geheugen aan te spreken niet delen met de </a:t>
            </a:r>
            <a:r>
              <a:rPr lang="nl-NL" dirty="0" err="1" smtClean="0"/>
              <a:t>cpu</a:t>
            </a:r>
            <a:r>
              <a:rPr lang="nl-NL" dirty="0" smtClean="0"/>
              <a:t>. Bij zware toepassingen heeft de </a:t>
            </a:r>
            <a:r>
              <a:rPr lang="nl-NL" dirty="0" err="1" smtClean="0"/>
              <a:t>cpu</a:t>
            </a:r>
            <a:r>
              <a:rPr lang="nl-NL" dirty="0" smtClean="0"/>
              <a:t> dus geen last van de </a:t>
            </a:r>
            <a:r>
              <a:rPr lang="nl-NL" dirty="0" err="1" smtClean="0"/>
              <a:t>gpu</a:t>
            </a:r>
            <a:r>
              <a:rPr lang="nl-NL" dirty="0" smtClean="0"/>
              <a:t>.</a:t>
            </a:r>
            <a:endParaRPr lang="en-US" dirty="0"/>
          </a:p>
        </p:txBody>
      </p:sp>
    </p:spTree>
    <p:extLst>
      <p:ext uri="{BB962C8B-B14F-4D97-AF65-F5344CB8AC3E}">
        <p14:creationId xmlns:p14="http://schemas.microsoft.com/office/powerpoint/2010/main" val="1598062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Nadelen van een aparte videokaart</a:t>
            </a:r>
            <a:endParaRPr lang="en-US" dirty="0"/>
          </a:p>
        </p:txBody>
      </p:sp>
      <p:sp>
        <p:nvSpPr>
          <p:cNvPr id="3" name="Tijdelijke aanduiding voor inhoud 2"/>
          <p:cNvSpPr>
            <a:spLocks noGrp="1"/>
          </p:cNvSpPr>
          <p:nvPr>
            <p:ph idx="1"/>
          </p:nvPr>
        </p:nvSpPr>
        <p:spPr/>
        <p:txBody>
          <a:bodyPr/>
          <a:lstStyle/>
          <a:p>
            <a:r>
              <a:rPr lang="nl-BE" dirty="0" smtClean="0"/>
              <a:t>Plaats: In een desktop neemt een videokaart minstens 1 slot in, maar de zware kaarten kunnen zo dik zijn dat ze de plaats van een 2</a:t>
            </a:r>
            <a:r>
              <a:rPr lang="nl-BE" baseline="30000" dirty="0" smtClean="0"/>
              <a:t>e</a:t>
            </a:r>
            <a:r>
              <a:rPr lang="nl-BE" dirty="0" smtClean="0"/>
              <a:t> en soms zelfs 3</a:t>
            </a:r>
            <a:r>
              <a:rPr lang="nl-BE" baseline="30000" dirty="0" smtClean="0"/>
              <a:t>e</a:t>
            </a:r>
            <a:r>
              <a:rPr lang="nl-BE" dirty="0" smtClean="0"/>
              <a:t> slot innemen.</a:t>
            </a:r>
          </a:p>
          <a:p>
            <a:r>
              <a:rPr lang="nl-BE" dirty="0" smtClean="0"/>
              <a:t>Stroom: De zware kaarten vragen een zwaardere voeding </a:t>
            </a:r>
          </a:p>
          <a:p>
            <a:r>
              <a:rPr lang="nl-BE" dirty="0" smtClean="0"/>
              <a:t>Koeling: Als er meer stroom wordt verbruikt is extra koeling nodig</a:t>
            </a:r>
          </a:p>
          <a:p>
            <a:r>
              <a:rPr lang="nl-BE" dirty="0" smtClean="0"/>
              <a:t>Voor een desktop zijn deze nadelen minder belangrijk, aangezien ze in het ontwerp worden meegenomen en de extra stroom komt via een vaste verbinding (dus geen probleem)</a:t>
            </a:r>
          </a:p>
          <a:p>
            <a:r>
              <a:rPr lang="nl-BE" dirty="0" smtClean="0"/>
              <a:t>Voor een laptop zijn deze nadelen </a:t>
            </a:r>
            <a:r>
              <a:rPr lang="nl-BE" smtClean="0"/>
              <a:t>echt nadelen.</a:t>
            </a:r>
            <a:endParaRPr lang="en-US"/>
          </a:p>
        </p:txBody>
      </p:sp>
    </p:spTree>
    <p:extLst>
      <p:ext uri="{BB962C8B-B14F-4D97-AF65-F5344CB8AC3E}">
        <p14:creationId xmlns:p14="http://schemas.microsoft.com/office/powerpoint/2010/main" val="1622799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jn">
  <a:themeElements>
    <a:clrScheme name="Berlij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j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j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TM04033917[[fn=Berlijn]]</Template>
  <TotalTime>222</TotalTime>
  <Words>896</Words>
  <Application>Microsoft Office PowerPoint</Application>
  <PresentationFormat>Breedbeeld</PresentationFormat>
  <Paragraphs>59</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Trebuchet MS</vt:lpstr>
      <vt:lpstr>Berlijn</vt:lpstr>
      <vt:lpstr>Video kaart of video uit de processor…..</vt:lpstr>
      <vt:lpstr>Beetje historie….uit 2019 In en Outs van video stekkers   Analoog &amp; digitaal</vt:lpstr>
      <vt:lpstr>VGA.. Video graphics array</vt:lpstr>
      <vt:lpstr>De geïntegreerde grafische chip (Intel)</vt:lpstr>
      <vt:lpstr>De geïntegreerde grafische chip (AMD)</vt:lpstr>
      <vt:lpstr>Voordelen van een geïntegreerde video kaart</vt:lpstr>
      <vt:lpstr>Waarom willen we dan toch een aparte videokaart</vt:lpstr>
      <vt:lpstr>Waarom willen we dan toch een aparte videokaart</vt:lpstr>
      <vt:lpstr>Nadelen van een aparte videokaart</vt:lpstr>
      <vt:lpstr>Video bewerking</vt:lpstr>
      <vt:lpstr>Conclusie</vt:lpstr>
    </vt:vector>
  </TitlesOfParts>
  <Company>Den Spike Unattendeds 2016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kaart of video uit de processor…..</dc:title>
  <dc:creator>Herman Hollebosch</dc:creator>
  <cp:lastModifiedBy>Herman Hollebosch</cp:lastModifiedBy>
  <cp:revision>18</cp:revision>
  <dcterms:created xsi:type="dcterms:W3CDTF">2023-10-05T13:44:14Z</dcterms:created>
  <dcterms:modified xsi:type="dcterms:W3CDTF">2023-10-23T07:03:31Z</dcterms:modified>
</cp:coreProperties>
</file>